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2" r:id="rId9"/>
    <p:sldId id="274" r:id="rId10"/>
    <p:sldId id="283" r:id="rId11"/>
    <p:sldId id="277" r:id="rId12"/>
    <p:sldId id="286" r:id="rId13"/>
    <p:sldId id="275" r:id="rId14"/>
    <p:sldId id="285" r:id="rId15"/>
    <p:sldId id="278" r:id="rId16"/>
    <p:sldId id="279" r:id="rId17"/>
    <p:sldId id="28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0707A13-4797-4966-AEC6-133CB595103A}">
  <a:tblStyle styleId="{10707A13-4797-4966-AEC6-133CB595103A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9672E3-09F2-4DF5-81D5-E2AE14C31058}" styleName="Table_1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DE7"/>
          </a:solidFill>
        </a:fill>
      </a:tcStyle>
    </a:wholeTbl>
    <a:band1H>
      <a:tcTxStyle/>
      <a:tcStyle>
        <a:tcBdr/>
        <a:fill>
          <a:solidFill>
            <a:srgbClr val="FFD8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8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6" name="Google Shape;36;p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8" name="Google Shape;58;p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3" descr="https://ds05.infourok.ru/uploads/ex/03e3/00098d4a-7a400b40/img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16632"/>
            <a:ext cx="8784976" cy="5979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>
            <a:off x="5724128" y="116632"/>
            <a:ext cx="342088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92"/>
              </a:buClr>
              <a:buSzPts val="1000"/>
              <a:buFont typeface="Century Schoolbook"/>
              <a:buNone/>
            </a:pPr>
            <a:r>
              <a:rPr lang="ru-RU" sz="1000" b="1" dirty="0" smtClean="0">
                <a:solidFill>
                  <a:srgbClr val="0C0C9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МУНИЦИПАЛЬНОЕ </a:t>
            </a:r>
            <a:r>
              <a:rPr lang="ru-RU" sz="1000" b="1" i="0" u="none" strike="noStrike" cap="none" dirty="0" smtClean="0">
                <a:solidFill>
                  <a:srgbClr val="0C0C9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ОБРАЗОВАТЕЛЬНОЕ БЮДЖЕТНОЕ УЧРЕЖДЕНИЕ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92"/>
              </a:buClr>
              <a:buSzPts val="1000"/>
              <a:buFont typeface="Century Schoolbook"/>
              <a:buNone/>
            </a:pPr>
            <a:r>
              <a:rPr lang="ru-RU" sz="1000" b="1" dirty="0" smtClean="0">
                <a:solidFill>
                  <a:srgbClr val="0C0C9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«КАЗАНСКАЯ ОСНОВНАЯ ОБЩЕОБРАЗОВАТЕЛЬНАЯ ШКОЛА»</a:t>
            </a:r>
            <a:endParaRPr sz="800" b="1" i="0" u="none" strike="noStrike" cap="none" dirty="0">
              <a:solidFill>
                <a:srgbClr val="0C0C9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107504" y="4221088"/>
            <a:ext cx="8784976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200"/>
              <a:buFont typeface="Century Schoolbook"/>
              <a:buNone/>
            </a:pPr>
            <a:r>
              <a:rPr lang="ru-RU" sz="3200" b="1" i="0" u="none" strike="noStrike" cap="none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ПРЕЗЕНТАЦИЯ ПРОЕКТА НА ТЕМУ: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200"/>
              <a:buFont typeface="Century Schoolbook"/>
              <a:buNone/>
            </a:pPr>
            <a:r>
              <a:rPr lang="ru-RU" sz="3200" b="1" i="0" u="none" strike="noStrike" cap="none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«МОЯ СЕМЬЯ –МОЁ БОГАТСТВО» </a:t>
            </a:r>
            <a:endParaRPr sz="3200" b="1" i="0" u="none" strike="noStrike" cap="none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4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26" name="Picture 2" descr="H:\10000279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117" y="255495"/>
            <a:ext cx="2286000" cy="3048000"/>
          </a:xfrm>
          <a:prstGeom prst="rect">
            <a:avLst/>
          </a:prstGeom>
          <a:noFill/>
        </p:spPr>
      </p:pic>
      <p:pic>
        <p:nvPicPr>
          <p:cNvPr id="1027" name="Picture 3" descr="H:\10000279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059" y="4067736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H:\1000027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706" y="2096061"/>
            <a:ext cx="3048000" cy="2038350"/>
          </a:xfrm>
          <a:prstGeom prst="rect">
            <a:avLst/>
          </a:prstGeom>
          <a:noFill/>
        </p:spPr>
      </p:pic>
      <p:pic>
        <p:nvPicPr>
          <p:cNvPr id="1031" name="Picture 7" descr="H:\100006016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1079" y="3424516"/>
            <a:ext cx="2166097" cy="2837329"/>
          </a:xfrm>
          <a:prstGeom prst="rect">
            <a:avLst/>
          </a:prstGeom>
          <a:noFill/>
        </p:spPr>
      </p:pic>
      <p:pic>
        <p:nvPicPr>
          <p:cNvPr id="1032" name="Picture 8" descr="H:\10000601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1433" y="237565"/>
            <a:ext cx="2237814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4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7170" name="Picture 2" descr="H:\1000064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529" y="219636"/>
            <a:ext cx="3366248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:\10000648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694" y="2674844"/>
            <a:ext cx="3333751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:\10000648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283" y="3567953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:\10000649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8710" y="-143435"/>
            <a:ext cx="300990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4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194" name="Picture 2" descr="H:\1000064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54" y="555812"/>
            <a:ext cx="4634752" cy="3702423"/>
          </a:xfrm>
          <a:prstGeom prst="rect">
            <a:avLst/>
          </a:prstGeom>
          <a:noFill/>
        </p:spPr>
      </p:pic>
      <p:pic>
        <p:nvPicPr>
          <p:cNvPr id="8195" name="Picture 3" descr="H:\1000064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801" y="3532093"/>
            <a:ext cx="3000375" cy="3125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:\10000649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9424" y="37203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2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496" y="116632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122" name="Picture 2" descr="H:\1000061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4022" y="737901"/>
            <a:ext cx="6955491" cy="523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4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6146" name="Picture 2" descr="H:\1000061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7458" y="474337"/>
            <a:ext cx="6650691" cy="500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5" descr="C:\Users\Toshiba\Desktop\Cartoon_illustration_of_Family_life_for_Mothers_day_1680x1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5" y="908720"/>
            <a:ext cx="896815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/>
          <p:nvPr/>
        </p:nvSpPr>
        <p:spPr>
          <a:xfrm>
            <a:off x="323528" y="1231007"/>
            <a:ext cx="612068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Повышение уровня знаний детей о семье. 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Расширение словарного запаса детей по данной теме. 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Улучшение качества связной диалогической и монологической речи у детей.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Закладывание ориентиров поведения по отношению к своей семье, близким людям разного возраста.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Формирование восприятия детьми семьи, как дружного, любящего, заботливого коллектива.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Понимание детьми многообразия социальных ролей, выполняемых взрослыми и детьми в семье.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Обогащение и упрочение детско-родительских отношений в семье.</a:t>
            </a:r>
            <a:endParaRPr/>
          </a:p>
          <a:p>
            <a:pPr marL="542925" marR="0" lvl="0" indent="-542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Улучшение взаимопонимания между педагогами и родителями за счет совместной работы над проектом.  </a:t>
            </a:r>
            <a:endParaRPr sz="1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РЕЗУЛЬТАТ  ПРОЕКТА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6" descr="C:\Users\Toshiba\Desktop\Cartoon_illustration_of_Family_life_for_Mothers_day_1680x1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5" y="908720"/>
            <a:ext cx="896815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467544" y="1039906"/>
            <a:ext cx="5544616" cy="558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542925" algn="just"/>
            <a:endParaRPr lang="ru-RU" sz="1800" b="1" dirty="0" smtClean="0">
              <a:solidFill>
                <a:srgbClr val="FF7C80"/>
              </a:solidFill>
            </a:endParaRPr>
          </a:p>
        </p:txBody>
      </p:sp>
      <p:sp>
        <p:nvSpPr>
          <p:cNvPr id="319" name="Google Shape;319;p36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ВЫВОД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36" y="977152"/>
            <a:ext cx="51726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В </a:t>
            </a:r>
            <a:r>
              <a:rPr lang="ru-RU" dirty="0" smtClean="0"/>
              <a:t>настоящее время этот проект актуален и особенно труден, требует большого такта и терпения, так как в </a:t>
            </a:r>
            <a:r>
              <a:rPr lang="ru-RU" dirty="0" smtClean="0"/>
              <a:t>многодетных </a:t>
            </a:r>
            <a:r>
              <a:rPr lang="ru-RU" dirty="0" smtClean="0"/>
              <a:t>семьях вопросы воспитания патриотизма не считаются важными, и зачастую вызывают лишь недоумение. Привлечение семьи к патриотическому воспитанию детей требует от воспитателя особого такта, внимания и чуткости к каждому ребенку. Добровольность участия каждого — обязательное требование и условие данного проекта. Центральную роль в гражданском обществе занимает личность гражданина. Ключевую роль играет семья, т.к. именно семья выполняет ряд связанных с потребностями личности и общества функций: репродуктивную, воспитательную, хозяйственно-экономическую, духовно-эмоциональную и др. </a:t>
            </a:r>
            <a:r>
              <a:rPr lang="ru-RU" dirty="0" smtClean="0"/>
              <a:t>Ко </a:t>
            </a:r>
            <a:r>
              <a:rPr lang="ru-RU" dirty="0" smtClean="0"/>
              <a:t>всему прочему патриотическое воспитание формирует в будущем человеке любовь к другим людям, учит помогать людям, воспитывает в человеке благородство. Поэтому сегодня первоочередная задача всех педагогов воспитывать в детях любовь к родине, к своему городу, к своей семье и друзьям, учить помогать друг – другу, в общем, воспитать настоящего достойного человека – гражданина Российской Федерации.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9" descr="https://ds05.infourok.ru/uploads/ex/03e3/00098d4a-7a400b40/img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16632"/>
            <a:ext cx="8784976" cy="454661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9"/>
          <p:cNvSpPr/>
          <p:nvPr/>
        </p:nvSpPr>
        <p:spPr>
          <a:xfrm>
            <a:off x="0" y="4941168"/>
            <a:ext cx="87849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429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4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281"/>
            <a:ext cx="8964488" cy="6093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14"/>
          <p:cNvGraphicFramePr/>
          <p:nvPr/>
        </p:nvGraphicFramePr>
        <p:xfrm>
          <a:off x="179512" y="836712"/>
          <a:ext cx="8568950" cy="5319145"/>
        </p:xfrm>
        <a:graphic>
          <a:graphicData uri="http://schemas.openxmlformats.org/drawingml/2006/table">
            <a:tbl>
              <a:tblPr bandRow="1">
                <a:noFill/>
                <a:tableStyleId>{10707A13-4797-4966-AEC6-133CB595103A}</a:tableStyleId>
              </a:tblPr>
              <a:tblGrid>
                <a:gridCol w="2910200"/>
                <a:gridCol w="5658750"/>
              </a:tblGrid>
              <a:tr h="41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Название  проекта</a:t>
                      </a:r>
                      <a:endParaRPr sz="14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«Моя </a:t>
                      </a: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большая семья»</a:t>
                      </a:r>
                      <a:endParaRPr sz="14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Участники проекта</a:t>
                      </a:r>
                      <a:endParaRPr sz="14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Многодетные семьи</a:t>
                      </a:r>
                      <a:endParaRPr sz="12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Цель проекта</a:t>
                      </a:r>
                      <a:endParaRPr sz="14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Пропаганда ценностей многодетных семей и формирование положительного отношения общества к ним, а также социализация данных категорий семей при проведении спортивно-массовых мероприятий и творческих конкурсов</a:t>
                      </a:r>
                      <a:endParaRPr sz="12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1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Задачи проекта</a:t>
                      </a:r>
                      <a:endParaRPr sz="1400" b="1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Century Schoolbook"/>
                        <a:buNone/>
                      </a:pPr>
                      <a:r>
                        <a:rPr lang="ru-RU" sz="1200" b="1" dirty="0" smtClean="0"/>
                        <a:t>1.Формирование социальной привлекательности многодетной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семьи.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Century Schoolbook"/>
                        <a:buNone/>
                      </a:pPr>
                      <a:r>
                        <a:rPr lang="ru-RU" sz="1200" b="1" dirty="0" smtClean="0"/>
                        <a:t>2.Утверждение приоритета семейного воспитания детей, нравственных ценностей семьи и здорового образа жизни. Укрепление здоровья, развитие творческих способностей многодетных семей</a:t>
                      </a:r>
                      <a:endParaRPr sz="1200" b="1" dirty="0"/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Аннотация </a:t>
                      </a:r>
                      <a:endParaRPr sz="1400" b="1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Arial"/>
                        </a:rPr>
                        <a:t>Многодетные семьи - основа улучшения демографической ситуации в  стране. Проект " Моя большая семья " предполагает популяризацию среди населения института многодетной семьи. В нашей школе есть семья, где мама воспитывает 8 детей. Такие семьи дружные, обеспеченные, положительные должны стать примером для общества, особенно это важно для молодежи и многодетных семей. </a:t>
                      </a:r>
                      <a:endParaRPr sz="12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0C0C0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Результат проекта</a:t>
                      </a:r>
                      <a:endParaRPr sz="1400" b="1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Arial"/>
                        </a:rPr>
                        <a:t>Реализация данного проекта позволит повысить статус многодетной семьи в обществе, позволит разделить понятия "малоимущая" и "многодетная" семья, а также позволит показать, что многодетная семья - это истинное счастье, сохранение традиций и залог улучшения демографической ситуации.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0C0C0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14"/>
          <p:cNvSpPr txBox="1"/>
          <p:nvPr/>
        </p:nvSpPr>
        <p:spPr>
          <a:xfrm>
            <a:off x="539552" y="169476"/>
            <a:ext cx="82089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МЕТОДИЧЕСКИЙ ПАСПОРТ ПРОЕКТА</a:t>
            </a:r>
            <a:endParaRPr sz="2400" b="1" dirty="0">
              <a:solidFill>
                <a:schemeClr val="tx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56" name="Google Shape;156;p15" descr="C:\Users\Toshiba\Desktop\Cartoon_illustration_of_Family_life_for_Mothers_day_1680x1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5" y="908720"/>
            <a:ext cx="896815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/>
        </p:nvSpPr>
        <p:spPr>
          <a:xfrm>
            <a:off x="251520" y="313492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КРАТКАЯ АННОТАЦИЯ ПРОЕКТА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932040" y="1178749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entury Schoolbook"/>
              <a:buNone/>
            </a:pPr>
            <a:r>
              <a:rPr lang="ru-RU" sz="1400" b="1" i="0" u="none" strike="noStrike" cap="none">
                <a:solidFill>
                  <a:srgbClr val="11111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«Семья – это та самая среда, в которой человек учится, и сам творит добро».</a:t>
            </a:r>
            <a:endParaRPr sz="1400" b="1" i="0" u="none" strike="noStrike" cap="none">
              <a:solidFill>
                <a:srgbClr val="11111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1" i="0" u="none" strike="noStrike" cap="none">
              <a:solidFill>
                <a:srgbClr val="11111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entury Schoolbook"/>
              <a:buNone/>
            </a:pPr>
            <a:r>
              <a:rPr lang="ru-RU" sz="1400" b="1" i="0" u="none" strike="noStrike" cap="none">
                <a:solidFill>
                  <a:srgbClr val="11111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В.А. Сухомлинский.</a:t>
            </a:r>
            <a:r>
              <a:rPr lang="ru-RU" sz="1200" b="1" i="0" u="none" strike="noStrike" cap="none">
                <a:solidFill>
                  <a:srgbClr val="11111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</a:t>
            </a:r>
            <a:r>
              <a:rPr lang="ru-RU"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323528" y="2133600"/>
            <a:ext cx="5688632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542925" algn="just"/>
            <a:r>
              <a:rPr lang="ru-RU" sz="1800" dirty="0" smtClean="0"/>
              <a:t>Проект “Моя  большая семья” — это системная работа, которая будет проводиться со всеми членами семьи. Это возможность для всей семьи, реализовать свой творческий потенциал, развить способности и таланты, повысить навыки коммуникации и работы в команде. Поэтому в рамках проекта вовлечены и подростки, и родители, и старшее поколение, что позволит семьям лучше понимать друг друга, повысить сплоченность, приобщиться к культурным и семейным ценностям. Особое место в проекте уделено воспитанию патриотизма у подрастающего поколения. Ведь формирование отношения к стране, государству, начинается с детства.</a:t>
            </a:r>
          </a:p>
          <a:p>
            <a:pPr marL="0" marR="0" lvl="0" indent="542925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 descr="C:\Users\Toshiba\Desktop\Cartoon_illustration_of_Family_life_for_Mothers_day_1680x1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5" y="908720"/>
            <a:ext cx="896815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/>
          <p:nvPr/>
        </p:nvSpPr>
        <p:spPr>
          <a:xfrm>
            <a:off x="323528" y="1628800"/>
            <a:ext cx="554461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542925"/>
            <a:r>
              <a:rPr lang="ru-RU" sz="2400" b="1" dirty="0" smtClean="0">
                <a:solidFill>
                  <a:srgbClr val="0C0C0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Пропаганда ценностей многодетных семей и формирование положительного отношения общества к ним, а также социализация данных категорий семей при проведении спортивно-массовых мероприятий и творческих конкурсов</a:t>
            </a:r>
          </a:p>
          <a:p>
            <a:pPr marL="0" marR="0" lvl="0" indent="542925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ЦЕЛЬ ПРОЕКТА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 descr="C:\Users\Toshiba\Desktop\Cartoon_illustration_of_Family_life_for_Mothers_day_1680x1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5" y="908720"/>
            <a:ext cx="896815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251520" y="1052737"/>
            <a:ext cx="5566574" cy="405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lvl="0" indent="-342900">
              <a:buClr>
                <a:srgbClr val="0C0C0C"/>
              </a:buClr>
              <a:buSzPts val="12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1.Формирование социальной привлекательности многодетной семьи.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C0C0C"/>
              </a:buClr>
              <a:buSzPts val="1200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C0C0C"/>
              </a:buClr>
              <a:buSzPts val="12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2.Утверждение приоритета семейного воспитания детей, нравственных ценностей семьи и здорового образа жизни. Укрепление здоровья, развитие творческих способностей многодетных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marL="342900" lvl="0" indent="-342900">
              <a:buClr>
                <a:srgbClr val="0C0C0C"/>
              </a:buClr>
              <a:buSzPts val="1200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C0C0C"/>
              </a:buClr>
              <a:buSzPts val="1200"/>
            </a:pP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3.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Воспитывать любовь и уважение к членам семьи,  желание заботиться о близких, развивать чувство гордости за свою семью</a:t>
            </a:r>
            <a:endParaRPr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ЗАДАЧИ ПРОЕКТА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496" y="692696"/>
            <a:ext cx="8856984" cy="609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251520" y="179929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7C8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СТРУКТУРА ПРОЕКТА</a:t>
            </a:r>
            <a:endParaRPr sz="3200" b="1">
              <a:solidFill>
                <a:srgbClr val="FF7C8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187" name="Google Shape;187;p19"/>
          <p:cNvGraphicFramePr/>
          <p:nvPr/>
        </p:nvGraphicFramePr>
        <p:xfrm>
          <a:off x="179512" y="1147482"/>
          <a:ext cx="8496975" cy="5348134"/>
        </p:xfrm>
        <a:graphic>
          <a:graphicData uri="http://schemas.openxmlformats.org/drawingml/2006/table">
            <a:tbl>
              <a:tblPr firstRow="1" bandRow="1">
                <a:noFill/>
                <a:tableStyleId>{929672E3-09F2-4DF5-81D5-E2AE14C31058}</a:tableStyleId>
              </a:tblPr>
              <a:tblGrid>
                <a:gridCol w="2832325"/>
                <a:gridCol w="2832325"/>
                <a:gridCol w="2832325"/>
              </a:tblGrid>
              <a:tr h="4406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 ЭТАП</a:t>
                      </a:r>
                      <a:endParaRPr sz="1600" b="1" dirty="0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II ЭТАП</a:t>
                      </a:r>
                      <a:endParaRPr sz="1600" b="1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III ЭТАП</a:t>
                      </a:r>
                      <a:endParaRPr sz="1600" b="1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26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ПОДГОТОВИТЕЛЬНЫЙ</a:t>
                      </a:r>
                      <a:endParaRPr sz="1400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ПРАКТИЧЕСКИЙ</a:t>
                      </a:r>
                      <a:endParaRPr sz="1400" b="1" dirty="0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ЗАКЛЮЧИТЕЛЬНЫЙ</a:t>
                      </a:r>
                      <a:endParaRPr sz="1400" b="1" dirty="0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448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1. Выбор темы.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 Определение цели, задач проекта, составление плана работы.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3. Определение  участников  проекта.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4. Определение времени в режиме для группы для    реализации проекта.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5.Подготовка необходимого оборудования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1.Выполнение основных мероприятий.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2.Разработка конспектов занятий.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3.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Создание презентации.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4.Съемка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визитной карточки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5.Оформление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стенда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6. Подготовка к реализации проекта</a:t>
                      </a:r>
                      <a:endParaRPr lang="ru-RU" sz="1600" b="1" dirty="0" smtClean="0">
                        <a:solidFill>
                          <a:srgbClr val="FF7C8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1.Презентация проекта.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2. 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Выставка фотоальбомов на тему «Моя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большая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семья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». 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  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Обобщение результатов работы, их анализ, формулировка выводов.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7C80"/>
                        </a:solidFill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7C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496" y="116632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7" name="Picture 6" descr="H:\10000294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71" y="1529897"/>
            <a:ext cx="3762373" cy="3360070"/>
          </a:xfrm>
          <a:prstGeom prst="rect">
            <a:avLst/>
          </a:prstGeom>
          <a:noFill/>
        </p:spPr>
      </p:pic>
      <p:pic>
        <p:nvPicPr>
          <p:cNvPr id="2050" name="Picture 2" descr="H:\10000529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4422" y="435066"/>
            <a:ext cx="3839696" cy="575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9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496" y="116632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074" name="Picture 2" descr="H:\1000041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646" y="1132349"/>
            <a:ext cx="5431490" cy="4089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 descr="Ф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8856984" cy="65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2987824" y="2852936"/>
            <a:ext cx="2268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МЕСТО ДЛЯ ФОТО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098" name="Picture 2" descr="H:\1000060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861" y="457200"/>
            <a:ext cx="2857500" cy="3810000"/>
          </a:xfrm>
          <a:prstGeom prst="rect">
            <a:avLst/>
          </a:prstGeom>
          <a:noFill/>
        </p:spPr>
      </p:pic>
      <p:pic>
        <p:nvPicPr>
          <p:cNvPr id="4099" name="Picture 3" descr="H:\10000601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624" y="131333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708</Words>
  <Application>Microsoft Office PowerPoint</Application>
  <PresentationFormat>Экран (4:3)</PresentationFormat>
  <Paragraphs>73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МОБУ Казанская ООШ</dc:creator>
  <cp:lastModifiedBy>МОБУ Казанская ООШ</cp:lastModifiedBy>
  <cp:revision>3</cp:revision>
  <dcterms:modified xsi:type="dcterms:W3CDTF">2024-09-26T05:15:10Z</dcterms:modified>
</cp:coreProperties>
</file>